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56" r:id="rId2"/>
    <p:sldId id="257" r:id="rId3"/>
    <p:sldId id="266" r:id="rId4"/>
    <p:sldId id="270" r:id="rId5"/>
    <p:sldId id="259" r:id="rId6"/>
    <p:sldId id="260" r:id="rId7"/>
    <p:sldId id="261" r:id="rId8"/>
    <p:sldId id="262" r:id="rId9"/>
    <p:sldId id="263" r:id="rId10"/>
    <p:sldId id="264" r:id="rId11"/>
    <p:sldId id="265" r:id="rId1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p:scale>
          <a:sx n="100" d="100"/>
          <a:sy n="100" d="100"/>
        </p:scale>
        <p:origin x="1026" y="168"/>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hdphoto1.wdp>
</file>

<file path=ppt/media/image1.jpg>
</file>

<file path=ppt/media/image2.png>
</file>

<file path=ppt/media/image3.jpe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8EE2D27-AD28-42B3-95A6-1EA3BE15E80F}" type="datetimeFigureOut">
              <a:rPr lang="en-US" smtClean="0"/>
              <a:t>8/6/2025</a:t>
            </a:fld>
            <a:endParaRPr lang="en-US"/>
          </a:p>
        </p:txBody>
      </p:sp>
      <p:sp>
        <p:nvSpPr>
          <p:cNvPr id="4" name="Espace réservé de l'image des diapositives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C24566F-2B7B-46A7-85D8-32257CFB6F87}" type="slidenum">
              <a:rPr lang="en-US" smtClean="0"/>
              <a:t>‹N°›</a:t>
            </a:fld>
            <a:endParaRPr lang="en-US"/>
          </a:p>
        </p:txBody>
      </p:sp>
    </p:spTree>
    <p:extLst>
      <p:ext uri="{BB962C8B-B14F-4D97-AF65-F5344CB8AC3E}">
        <p14:creationId xmlns:p14="http://schemas.microsoft.com/office/powerpoint/2010/main" val="4547553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US"/>
              <a:t>Cette première partie décrit le contexte du problème rencontré par Rocket Elevators, notamment les longs temps d’attente qui affectent les usagers, surtout aux heures de pointe dans un immeuble à étages élevés.</a:t>
            </a:r>
          </a:p>
        </p:txBody>
      </p:sp>
      <p:sp>
        <p:nvSpPr>
          <p:cNvPr id="4" name="Espace réservé du numéro de diapositive 3"/>
          <p:cNvSpPr>
            <a:spLocks noGrp="1"/>
          </p:cNvSpPr>
          <p:nvPr>
            <p:ph type="sldNum" sz="quarter" idx="5"/>
          </p:nvPr>
        </p:nvSpPr>
        <p:spPr/>
        <p:txBody>
          <a:bodyPr/>
          <a:lstStyle/>
          <a:p>
            <a:fld id="{AAC29709-7BB0-4430-9FC1-7CB2E8D1E28B}" type="slidenum">
              <a:rPr lang="en-US" smtClean="0"/>
              <a:t>3</a:t>
            </a:fld>
            <a:endParaRPr lang="en-US"/>
          </a:p>
        </p:txBody>
      </p:sp>
    </p:spTree>
    <p:extLst>
      <p:ext uri="{BB962C8B-B14F-4D97-AF65-F5344CB8AC3E}">
        <p14:creationId xmlns:p14="http://schemas.microsoft.com/office/powerpoint/2010/main" val="27581695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US"/>
              <a:t>Cette diapositive introduit les quatre principales plateformes cloud analysées dans cette étude comparative. Chaque plateforme propose des fonctionnalités uniques en termes d’apprentissage automatique, intégration CI/CD, et outils de monitoring. Il est important de bien connaître leurs forces et faiblesses pour sélectionner la solution la plus adaptée aux besoins de Rocket Elevators, notamment en termes de gestion du trafic des ascenseurs.</a:t>
            </a:r>
          </a:p>
        </p:txBody>
      </p:sp>
      <p:sp>
        <p:nvSpPr>
          <p:cNvPr id="4" name="Espace réservé du numéro de diapositive 3"/>
          <p:cNvSpPr>
            <a:spLocks noGrp="1"/>
          </p:cNvSpPr>
          <p:nvPr>
            <p:ph type="sldNum" sz="quarter" idx="5"/>
          </p:nvPr>
        </p:nvSpPr>
        <p:spPr/>
        <p:txBody>
          <a:bodyPr/>
          <a:lstStyle/>
          <a:p>
            <a:fld id="{BC24566F-2B7B-46A7-85D8-32257CFB6F87}" type="slidenum">
              <a:rPr lang="en-US" smtClean="0"/>
              <a:t>4</a:t>
            </a:fld>
            <a:endParaRPr lang="en-US"/>
          </a:p>
        </p:txBody>
      </p:sp>
    </p:spTree>
    <p:extLst>
      <p:ext uri="{BB962C8B-B14F-4D97-AF65-F5344CB8AC3E}">
        <p14:creationId xmlns:p14="http://schemas.microsoft.com/office/powerpoint/2010/main" val="2172005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8/6/2025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‹N°›</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8/6/2025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‹N°›</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8/6/2025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‹N°›</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8/6/2025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‹N°›</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8/6/2025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‹N°›</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8/6/2025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‹N°›</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8/6/2025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‹N°›</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8/6/2025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‹N°›</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8/6/2025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‹N°›</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8/6/2025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‹N°›</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8/6/2025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‹N°›</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8/6/2025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‹N°›</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4" descr="Une image contenant texte, logo, Police, Graphique">
            <a:extLst>
              <a:ext uri="{FF2B5EF4-FFF2-40B4-BE49-F238E27FC236}">
                <a16:creationId xmlns:a16="http://schemas.microsoft.com/office/drawing/2014/main" id="{D64E2C0B-93CF-6C08-0DEB-A21FE765F829}"/>
              </a:ext>
            </a:extLst>
          </p:cNvPr>
          <p:cNvPicPr>
            <a:picLocks noChangeAspect="1"/>
          </p:cNvPicPr>
          <p:nvPr/>
        </p:nvPicPr>
        <p:blipFill>
          <a:blip r:embed="rId2">
            <a:alphaModFix amt="70000"/>
          </a:blip>
          <a:stretch>
            <a:fillRect/>
          </a:stretch>
        </p:blipFill>
        <p:spPr>
          <a:xfrm>
            <a:off x="0" y="0"/>
            <a:ext cx="9144000" cy="5965372"/>
          </a:xfrm>
          <a:prstGeom prst="rect">
            <a:avLst/>
          </a:prstGeom>
        </p:spPr>
      </p:pic>
      <p:sp>
        <p:nvSpPr>
          <p:cNvPr id="2" name="Title 1"/>
          <p:cNvSpPr>
            <a:spLocks noGrp="1"/>
          </p:cNvSpPr>
          <p:nvPr>
            <p:ph type="ctrTitle"/>
          </p:nvPr>
        </p:nvSpPr>
        <p:spPr>
          <a:xfrm>
            <a:off x="685800" y="484187"/>
            <a:ext cx="7772400" cy="1470025"/>
          </a:xfrm>
        </p:spPr>
        <p:txBody>
          <a:bodyPr/>
          <a:lstStyle/>
          <a:p>
            <a:r>
              <a:rPr lang="en-US" dirty="0"/>
              <a:t>AIC-108 DevOps</a:t>
            </a:r>
            <a:endParaRPr dirty="0"/>
          </a:p>
        </p:txBody>
      </p:sp>
      <p:sp>
        <p:nvSpPr>
          <p:cNvPr id="8" name="Sous-titre 7">
            <a:extLst>
              <a:ext uri="{FF2B5EF4-FFF2-40B4-BE49-F238E27FC236}">
                <a16:creationId xmlns:a16="http://schemas.microsoft.com/office/drawing/2014/main" id="{204A5546-6274-3540-970B-23E0A74D87A6}"/>
              </a:ext>
            </a:extLst>
          </p:cNvPr>
          <p:cNvSpPr>
            <a:spLocks noGrp="1"/>
          </p:cNvSpPr>
          <p:nvPr>
            <p:ph type="subTitle" idx="1"/>
          </p:nvPr>
        </p:nvSpPr>
        <p:spPr>
          <a:xfrm>
            <a:off x="1480457" y="4621213"/>
            <a:ext cx="6400800" cy="1752600"/>
          </a:xfrm>
        </p:spPr>
        <p:txBody>
          <a:bodyPr>
            <a:normAutofit fontScale="77500" lnSpcReduction="20000"/>
          </a:bodyPr>
          <a:lstStyle/>
          <a:p>
            <a:r>
              <a:rPr lang="fr-FR" dirty="0">
                <a:solidFill>
                  <a:schemeClr val="tx2"/>
                </a:solidFill>
              </a:rPr>
              <a:t>Une solution intelligente pour gérer le trafic d’ascenseurs dans les immeubles à haut étages</a:t>
            </a:r>
          </a:p>
          <a:p>
            <a:r>
              <a:rPr lang="fr-FR" dirty="0">
                <a:solidFill>
                  <a:schemeClr val="tx2"/>
                </a:solidFill>
              </a:rPr>
              <a:t>Proposé par Jeremie Pivin – Rocket </a:t>
            </a:r>
            <a:r>
              <a:rPr lang="fr-FR" dirty="0" err="1">
                <a:solidFill>
                  <a:schemeClr val="tx2"/>
                </a:solidFill>
              </a:rPr>
              <a:t>Elevators</a:t>
            </a:r>
            <a:r>
              <a:rPr lang="fr-FR" dirty="0">
                <a:solidFill>
                  <a:schemeClr val="tx2"/>
                </a:solidFill>
              </a:rPr>
              <a:t> / </a:t>
            </a:r>
            <a:r>
              <a:rPr lang="fr-FR" dirty="0" err="1">
                <a:solidFill>
                  <a:schemeClr val="tx2"/>
                </a:solidFill>
              </a:rPr>
              <a:t>CodeBoxx</a:t>
            </a:r>
            <a:endParaRPr lang="en-US" dirty="0">
              <a:solidFill>
                <a:schemeClr val="tx2"/>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ppt_x"/>
                                          </p:val>
                                        </p:tav>
                                        <p:tav tm="100000">
                                          <p:val>
                                            <p:strVal val="#ppt_x"/>
                                          </p:val>
                                        </p:tav>
                                      </p:tavLst>
                                    </p:anim>
                                    <p:anim calcmode="lin" valueType="num">
                                      <p:cBhvr additive="base">
                                        <p:cTn id="8" dur="1000" fill="hold"/>
                                        <p:tgtEl>
                                          <p:spTgt spid="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Recommandation finale</a:t>
            </a:r>
          </a:p>
        </p:txBody>
      </p:sp>
      <p:sp>
        <p:nvSpPr>
          <p:cNvPr id="3" name="Content Placeholder 2"/>
          <p:cNvSpPr>
            <a:spLocks noGrp="1"/>
          </p:cNvSpPr>
          <p:nvPr>
            <p:ph idx="1"/>
          </p:nvPr>
        </p:nvSpPr>
        <p:spPr/>
        <p:txBody>
          <a:bodyPr>
            <a:normAutofit fontScale="85000" lnSpcReduction="20000"/>
          </a:bodyPr>
          <a:lstStyle/>
          <a:p>
            <a:r>
              <a:rPr lang="fr-FR" dirty="0"/>
              <a:t>Azure ML Studio offre le </a:t>
            </a:r>
            <a:r>
              <a:rPr lang="fr-FR" b="1" dirty="0"/>
              <a:t>**meilleur équilibre**</a:t>
            </a:r>
            <a:r>
              <a:rPr lang="fr-FR" dirty="0"/>
              <a:t> entre puissance, accessibilité, intégration CI/CD et interface conviviale.  </a:t>
            </a:r>
          </a:p>
          <a:p>
            <a:r>
              <a:rPr lang="fr-FR" dirty="0"/>
              <a:t>Il surpasse ses concurrents pour un projet </a:t>
            </a:r>
            <a:r>
              <a:rPr lang="fr-FR" b="1" dirty="0"/>
              <a:t>**orienté production ET apprentissage**</a:t>
            </a:r>
            <a:r>
              <a:rPr lang="fr-FR" dirty="0"/>
              <a:t>, ce qui en fait l’outil idéal pour Rocket </a:t>
            </a:r>
            <a:r>
              <a:rPr lang="fr-FR" dirty="0" err="1"/>
              <a:t>Elevators</a:t>
            </a:r>
            <a:r>
              <a:rPr lang="fr-FR" dirty="0"/>
              <a:t>.</a:t>
            </a:r>
          </a:p>
          <a:p>
            <a:pPr marL="0" indent="0">
              <a:buNone/>
            </a:pPr>
            <a:endParaRPr lang="fr-FR" dirty="0"/>
          </a:p>
          <a:p>
            <a:pPr marL="0" indent="0">
              <a:buNone/>
            </a:pPr>
            <a:r>
              <a:rPr lang="fr-FR" dirty="0"/>
              <a:t>✅ Simple à adopter  </a:t>
            </a:r>
          </a:p>
          <a:p>
            <a:pPr marL="0" indent="0">
              <a:buNone/>
            </a:pPr>
            <a:r>
              <a:rPr lang="fr-FR" dirty="0"/>
              <a:t>✅ Facile à automatiser  </a:t>
            </a:r>
          </a:p>
          <a:p>
            <a:pPr marL="0" indent="0">
              <a:buNone/>
            </a:pPr>
            <a:r>
              <a:rPr lang="fr-FR" dirty="0"/>
              <a:t>✅ Adapté au déploiement intelligent d’un système     		d’ascenseurs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Conclusion</a:t>
            </a:r>
          </a:p>
        </p:txBody>
      </p:sp>
      <p:sp>
        <p:nvSpPr>
          <p:cNvPr id="3" name="Content Placeholder 2"/>
          <p:cNvSpPr>
            <a:spLocks noGrp="1"/>
          </p:cNvSpPr>
          <p:nvPr>
            <p:ph idx="1"/>
          </p:nvPr>
        </p:nvSpPr>
        <p:spPr/>
        <p:txBody>
          <a:bodyPr>
            <a:normAutofit fontScale="70000" lnSpcReduction="20000"/>
          </a:bodyPr>
          <a:lstStyle/>
          <a:p>
            <a:endParaRPr dirty="0"/>
          </a:p>
          <a:p>
            <a:pPr>
              <a:buFont typeface="Wingdings" panose="05000000000000000000" pitchFamily="2" charset="2"/>
              <a:buChar char="Ø"/>
            </a:pPr>
            <a:r>
              <a:rPr lang="fr-FR" dirty="0"/>
              <a:t>En conclusion, l’utilisation de l’intelligence artificielle dans un environnement cloud permet à Rocket </a:t>
            </a:r>
            <a:r>
              <a:rPr lang="fr-FR" dirty="0" err="1"/>
              <a:t>Elevators</a:t>
            </a:r>
            <a:r>
              <a:rPr lang="fr-FR" dirty="0"/>
              <a:t> de prédire efficacement la demande, et de diriger les ascenseurs vers les bons étages au bon moment.</a:t>
            </a:r>
          </a:p>
          <a:p>
            <a:endParaRPr lang="fr-FR" dirty="0"/>
          </a:p>
          <a:p>
            <a:pPr>
              <a:buFont typeface="Wingdings" panose="05000000000000000000" pitchFamily="2" charset="2"/>
              <a:buChar char="Ø"/>
            </a:pPr>
            <a:r>
              <a:rPr lang="fr-FR" dirty="0"/>
              <a:t>Parmi les options évaluées, Azure ML Studio s’est démarqué par sa prise en main accessible, son intégration facile avec GitHub et Docker, ainsi que sa capacité à automatiser tout le pipeline de déploiement.</a:t>
            </a:r>
          </a:p>
          <a:p>
            <a:endParaRPr lang="fr-FR" dirty="0"/>
          </a:p>
          <a:p>
            <a:pPr>
              <a:buFont typeface="Wingdings" panose="05000000000000000000" pitchFamily="2" charset="2"/>
              <a:buChar char="Ø"/>
            </a:pPr>
            <a:r>
              <a:rPr lang="fr-FR" dirty="0"/>
              <a:t>Cette solution permet non seulement de réduire les délais d’attente, mais aussi d’offrir une meilleure expérience aux usagers, tout en assurant un système évolutif et maintenable pour l’avenir.</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a:t>Introduction</a:t>
            </a:r>
          </a:p>
        </p:txBody>
      </p:sp>
      <p:sp>
        <p:nvSpPr>
          <p:cNvPr id="3" name="Content Placeholder 2"/>
          <p:cNvSpPr>
            <a:spLocks noGrp="1"/>
          </p:cNvSpPr>
          <p:nvPr>
            <p:ph idx="1"/>
          </p:nvPr>
        </p:nvSpPr>
        <p:spPr/>
        <p:txBody>
          <a:bodyPr/>
          <a:lstStyle/>
          <a:p>
            <a:endParaRPr dirty="0"/>
          </a:p>
          <a:p>
            <a:r>
              <a:rPr lang="fr-FR" dirty="0"/>
              <a:t>Cette présentation vise à comparer quatre grandes plateformes d’intelligence artificielle en environnement Cloud, dans le but de concevoir une solution permettant d’optimiser le trafic des ascenseurs en temps réel pour Rocket </a:t>
            </a:r>
            <a:r>
              <a:rPr lang="fr-FR" dirty="0" err="1"/>
              <a:t>Elevators</a:t>
            </a:r>
            <a:r>
              <a:rPr lang="fr-FR" dirty="0"/>
              <a:t>.</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100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8"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wipe(left)">
                                      <p:cBhvr>
                                        <p:cTn id="11" dur="20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C20CE451-818C-E63D-258B-234B6C543D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8D7F164C-46DC-83A2-C8AD-4FC600AC5AA2}"/>
              </a:ext>
            </a:extLst>
          </p:cNvPr>
          <p:cNvSpPr>
            <a:spLocks noGrp="1"/>
          </p:cNvSpPr>
          <p:nvPr>
            <p:ph type="title"/>
          </p:nvPr>
        </p:nvSpPr>
        <p:spPr>
          <a:xfrm>
            <a:off x="1111486" y="401901"/>
            <a:ext cx="6921028" cy="704523"/>
          </a:xfrm>
        </p:spPr>
        <p:txBody>
          <a:bodyPr vert="horz" lIns="91440" tIns="45720" rIns="91440" bIns="45720" rtlCol="0" anchor="b">
            <a:normAutofit/>
          </a:bodyPr>
          <a:lstStyle/>
          <a:p>
            <a:pPr algn="l" defTabSz="914400">
              <a:lnSpc>
                <a:spcPct val="90000"/>
              </a:lnSpc>
            </a:pPr>
            <a:r>
              <a:rPr lang="en-US" sz="3100" b="1" kern="1200" dirty="0">
                <a:solidFill>
                  <a:schemeClr val="tx1"/>
                </a:solidFill>
                <a:latin typeface="+mj-lt"/>
                <a:ea typeface="+mj-ea"/>
                <a:cs typeface="+mj-cs"/>
              </a:rPr>
              <a:t>Problème actuel chez Rocket Elevators</a:t>
            </a:r>
          </a:p>
        </p:txBody>
      </p:sp>
      <p:sp>
        <p:nvSpPr>
          <p:cNvPr id="4" name="Espace réservé du contenu 3">
            <a:extLst>
              <a:ext uri="{FF2B5EF4-FFF2-40B4-BE49-F238E27FC236}">
                <a16:creationId xmlns:a16="http://schemas.microsoft.com/office/drawing/2014/main" id="{066541FD-FDD3-28A1-1D6C-826363A455DC}"/>
              </a:ext>
            </a:extLst>
          </p:cNvPr>
          <p:cNvSpPr>
            <a:spLocks noGrp="1"/>
          </p:cNvSpPr>
          <p:nvPr>
            <p:ph sz="half" idx="2"/>
          </p:nvPr>
        </p:nvSpPr>
        <p:spPr>
          <a:xfrm>
            <a:off x="459485" y="2212848"/>
            <a:ext cx="8249086" cy="4096512"/>
          </a:xfrm>
        </p:spPr>
        <p:txBody>
          <a:bodyPr vert="horz" lIns="91440" tIns="45720" rIns="91440" bIns="45720" rtlCol="0">
            <a:normAutofit/>
          </a:bodyPr>
          <a:lstStyle/>
          <a:p>
            <a:pPr marL="400050" indent="-285750" defTabSz="914400">
              <a:lnSpc>
                <a:spcPct val="120000"/>
              </a:lnSpc>
            </a:pPr>
            <a:r>
              <a:rPr lang="fr-FR" sz="1600" b="1" dirty="0"/>
              <a:t>Rocket </a:t>
            </a:r>
            <a:r>
              <a:rPr lang="fr-FR" sz="1600" b="1" dirty="0" err="1"/>
              <a:t>Elevators</a:t>
            </a:r>
            <a:r>
              <a:rPr lang="fr-FR" sz="1600" b="1" dirty="0"/>
              <a:t> fait face à des temps d’attente prolongés pour ses ascenseurs dans un immeuble de plus de 50 étages, particulièrement durant les heures de pointe.</a:t>
            </a:r>
          </a:p>
          <a:p>
            <a:pPr marL="114300" indent="0" defTabSz="914400">
              <a:lnSpc>
                <a:spcPct val="120000"/>
              </a:lnSpc>
              <a:buNone/>
            </a:pPr>
            <a:endParaRPr lang="fr-FR" sz="1600" dirty="0"/>
          </a:p>
          <a:p>
            <a:pPr marL="400050" indent="-285750" defTabSz="914400">
              <a:lnSpc>
                <a:spcPct val="120000"/>
              </a:lnSpc>
            </a:pPr>
            <a:r>
              <a:rPr lang="fr-FR" sz="1800" b="1" dirty="0"/>
              <a:t>L’entreprise souhaite optimiser la gestion du trafic des ascenseurs en mettant en place une solution basée sur l’intelligence artificielle, afin de diriger les ascenseurs plus efficacement vers les bons étages, réduire les délais d’attente et améliorer la satisfaction des usagers.</a:t>
            </a:r>
            <a:endParaRPr lang="en-US" sz="1800" b="1" dirty="0"/>
          </a:p>
        </p:txBody>
      </p:sp>
      <p:pic>
        <p:nvPicPr>
          <p:cNvPr id="5" name="Espace réservé du contenu 4" descr="Escalier avec main courante en métal">
            <a:extLst>
              <a:ext uri="{FF2B5EF4-FFF2-40B4-BE49-F238E27FC236}">
                <a16:creationId xmlns:a16="http://schemas.microsoft.com/office/drawing/2014/main" id="{DC999FF6-C2C8-4FA1-B40B-60FB6BBBE9A3}"/>
              </a:ext>
            </a:extLst>
          </p:cNvPr>
          <p:cNvPicPr>
            <a:picLocks noGrp="1" noChangeAspect="1"/>
          </p:cNvPicPr>
          <p:nvPr>
            <p:ph sz="half" idx="1"/>
          </p:nvPr>
        </p:nvPicPr>
        <p:blipFill>
          <a:blip r:embed="rId3">
            <a:alphaModFix amt="50000"/>
            <a:extLst>
              <a:ext uri="{BEBA8EAE-BF5A-486C-A8C5-ECC9F3942E4B}">
                <a14:imgProps xmlns:a14="http://schemas.microsoft.com/office/drawing/2010/main">
                  <a14:imgLayer r:embed="rId4">
                    <a14:imgEffect>
                      <a14:sharpenSoften amount="-23000"/>
                    </a14:imgEffect>
                    <a14:imgEffect>
                      <a14:brightnessContrast bright="24000" contrast="-2000"/>
                    </a14:imgEffect>
                  </a14:imgLayer>
                </a14:imgProps>
              </a:ext>
            </a:extLst>
          </a:blip>
          <a:srcRect l="33349" r="20126" b="-2"/>
          <a:stretch>
            <a:fillRect/>
          </a:stretch>
        </p:blipFill>
        <p:spPr>
          <a:xfrm>
            <a:off x="4363974" y="-1"/>
            <a:ext cx="4780026" cy="6858001"/>
          </a:xfrm>
          <a:prstGeom prst="rect">
            <a:avLst/>
          </a:prstGeom>
          <a:noFill/>
        </p:spPr>
      </p:pic>
    </p:spTree>
    <p:extLst>
      <p:ext uri="{BB962C8B-B14F-4D97-AF65-F5344CB8AC3E}">
        <p14:creationId xmlns:p14="http://schemas.microsoft.com/office/powerpoint/2010/main" val="40307291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100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150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150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7B65277-82C6-6D08-6DCA-4A7DCC3B71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8A5B67D5-1CCC-19B3-C9E2-2B21A7DA76B5}"/>
              </a:ext>
            </a:extLst>
          </p:cNvPr>
          <p:cNvSpPr>
            <a:spLocks noGrp="1"/>
          </p:cNvSpPr>
          <p:nvPr>
            <p:ph type="title"/>
          </p:nvPr>
        </p:nvSpPr>
        <p:spPr>
          <a:xfrm>
            <a:off x="459486" y="603504"/>
            <a:ext cx="4396797" cy="1527048"/>
          </a:xfrm>
        </p:spPr>
        <p:txBody>
          <a:bodyPr vert="horz" lIns="91440" tIns="45720" rIns="91440" bIns="45720" rtlCol="0" anchor="b">
            <a:normAutofit/>
          </a:bodyPr>
          <a:lstStyle/>
          <a:p>
            <a:pPr algn="l" defTabSz="914400">
              <a:lnSpc>
                <a:spcPct val="90000"/>
              </a:lnSpc>
            </a:pPr>
            <a:r>
              <a:rPr lang="en-US" sz="3300" b="1" kern="1200">
                <a:solidFill>
                  <a:schemeClr val="tx1"/>
                </a:solidFill>
                <a:latin typeface="+mj-lt"/>
                <a:ea typeface="+mj-ea"/>
                <a:cs typeface="+mj-cs"/>
              </a:rPr>
              <a:t>Présentation des plateformes cloud d’intelligence artificielle</a:t>
            </a:r>
          </a:p>
        </p:txBody>
      </p:sp>
      <p:sp>
        <p:nvSpPr>
          <p:cNvPr id="4" name="Espace réservé du contenu 3">
            <a:extLst>
              <a:ext uri="{FF2B5EF4-FFF2-40B4-BE49-F238E27FC236}">
                <a16:creationId xmlns:a16="http://schemas.microsoft.com/office/drawing/2014/main" id="{39296E29-8D42-2324-C5D7-38E21F55DF12}"/>
              </a:ext>
            </a:extLst>
          </p:cNvPr>
          <p:cNvSpPr>
            <a:spLocks noGrp="1"/>
          </p:cNvSpPr>
          <p:nvPr>
            <p:ph sz="half" idx="2"/>
          </p:nvPr>
        </p:nvSpPr>
        <p:spPr>
          <a:xfrm>
            <a:off x="459486" y="2212848"/>
            <a:ext cx="4396797" cy="4351238"/>
          </a:xfrm>
        </p:spPr>
        <p:txBody>
          <a:bodyPr vert="horz" lIns="91440" tIns="45720" rIns="91440" bIns="45720" rtlCol="0">
            <a:normAutofit/>
          </a:bodyPr>
          <a:lstStyle/>
          <a:p>
            <a:pPr indent="-228600" defTabSz="914400">
              <a:lnSpc>
                <a:spcPct val="120000"/>
              </a:lnSpc>
              <a:buFont typeface="Arial" panose="020B0604020202020204" pitchFamily="34" charset="0"/>
              <a:buChar char="•"/>
            </a:pPr>
            <a:r>
              <a:rPr lang="en-US" sz="1600" dirty="0"/>
              <a:t>Quatre </a:t>
            </a:r>
            <a:r>
              <a:rPr lang="en-US" sz="1600" dirty="0" err="1"/>
              <a:t>plateformes</a:t>
            </a:r>
            <a:r>
              <a:rPr lang="en-US" sz="1600" dirty="0"/>
              <a:t> majeures </a:t>
            </a:r>
            <a:r>
              <a:rPr lang="en-US" sz="1600" dirty="0" err="1"/>
              <a:t>étudiées</a:t>
            </a:r>
            <a:r>
              <a:rPr lang="en-US" sz="1600" dirty="0"/>
              <a:t> : </a:t>
            </a:r>
          </a:p>
          <a:p>
            <a:pPr indent="-228600" defTabSz="914400">
              <a:lnSpc>
                <a:spcPct val="120000"/>
              </a:lnSpc>
              <a:buFont typeface="Arial" panose="020B0604020202020204" pitchFamily="34" charset="0"/>
              <a:buChar char="•"/>
            </a:pPr>
            <a:r>
              <a:rPr lang="en-US" sz="1600" dirty="0"/>
              <a:t>AWS SageMaker, </a:t>
            </a:r>
          </a:p>
          <a:p>
            <a:pPr indent="-228600" defTabSz="914400">
              <a:lnSpc>
                <a:spcPct val="120000"/>
              </a:lnSpc>
              <a:buFont typeface="Arial" panose="020B0604020202020204" pitchFamily="34" charset="0"/>
              <a:buChar char="•"/>
            </a:pPr>
            <a:r>
              <a:rPr lang="en-US" sz="1600" dirty="0"/>
              <a:t>Azure ML Studio, </a:t>
            </a:r>
          </a:p>
          <a:p>
            <a:pPr indent="-228600" defTabSz="914400">
              <a:lnSpc>
                <a:spcPct val="120000"/>
              </a:lnSpc>
              <a:buFont typeface="Arial" panose="020B0604020202020204" pitchFamily="34" charset="0"/>
              <a:buChar char="•"/>
            </a:pPr>
            <a:r>
              <a:rPr lang="en-US" sz="1600" dirty="0"/>
              <a:t>Google Vertex AI,</a:t>
            </a:r>
          </a:p>
          <a:p>
            <a:pPr indent="-228600" defTabSz="914400">
              <a:lnSpc>
                <a:spcPct val="120000"/>
              </a:lnSpc>
              <a:buFont typeface="Arial" panose="020B0604020202020204" pitchFamily="34" charset="0"/>
              <a:buChar char="•"/>
            </a:pPr>
            <a:r>
              <a:rPr lang="en-US" sz="1600" dirty="0"/>
              <a:t> IBM Watson Studio</a:t>
            </a:r>
          </a:p>
          <a:p>
            <a:pPr marL="114300" indent="0" defTabSz="914400">
              <a:lnSpc>
                <a:spcPct val="120000"/>
              </a:lnSpc>
              <a:buNone/>
            </a:pPr>
            <a:endParaRPr lang="en-US" sz="1600" dirty="0"/>
          </a:p>
          <a:p>
            <a:pPr marL="400050" indent="-285750" defTabSz="914400">
              <a:lnSpc>
                <a:spcPct val="120000"/>
              </a:lnSpc>
              <a:buFont typeface="Wingdings" panose="05000000000000000000" pitchFamily="2" charset="2"/>
              <a:buChar char="Ø"/>
            </a:pPr>
            <a:r>
              <a:rPr lang="en-US" sz="1600" dirty="0" err="1"/>
              <a:t>Chacune</a:t>
            </a:r>
            <a:r>
              <a:rPr lang="en-US" sz="1600" dirty="0"/>
              <a:t> </a:t>
            </a:r>
            <a:r>
              <a:rPr lang="en-US" sz="1600" dirty="0" err="1"/>
              <a:t>offre</a:t>
            </a:r>
            <a:r>
              <a:rPr lang="en-US" sz="1600" dirty="0"/>
              <a:t> des </a:t>
            </a:r>
            <a:r>
              <a:rPr lang="en-US" sz="1600" dirty="0" err="1"/>
              <a:t>outils</a:t>
            </a:r>
            <a:r>
              <a:rPr lang="en-US" sz="1600" dirty="0"/>
              <a:t> </a:t>
            </a:r>
            <a:r>
              <a:rPr lang="en-US" sz="1600" dirty="0" err="1"/>
              <a:t>spécifiques</a:t>
            </a:r>
            <a:r>
              <a:rPr lang="en-US" sz="1600" dirty="0"/>
              <a:t> pour le </a:t>
            </a:r>
            <a:r>
              <a:rPr lang="en-US" sz="1600" dirty="0" err="1"/>
              <a:t>développement</a:t>
            </a:r>
            <a:r>
              <a:rPr lang="en-US" sz="1600" dirty="0"/>
              <a:t> et le </a:t>
            </a:r>
            <a:r>
              <a:rPr lang="en-US" sz="1600" dirty="0" err="1"/>
              <a:t>déploiement</a:t>
            </a:r>
            <a:r>
              <a:rPr lang="en-US" sz="1600" dirty="0"/>
              <a:t> de </a:t>
            </a:r>
            <a:r>
              <a:rPr lang="en-US" sz="1600" dirty="0" err="1"/>
              <a:t>modèles</a:t>
            </a:r>
            <a:r>
              <a:rPr lang="en-US" sz="1600" dirty="0"/>
              <a:t> </a:t>
            </a:r>
            <a:r>
              <a:rPr lang="en-US" sz="1600" dirty="0" err="1"/>
              <a:t>d’IA</a:t>
            </a:r>
            <a:endParaRPr lang="en-US" sz="1600" dirty="0"/>
          </a:p>
          <a:p>
            <a:pPr marL="114300" indent="0" algn="ctr" defTabSz="914400">
              <a:lnSpc>
                <a:spcPct val="120000"/>
              </a:lnSpc>
              <a:buNone/>
            </a:pPr>
            <a:r>
              <a:rPr lang="en-US" sz="1600" dirty="0" err="1"/>
              <a:t>C’est</a:t>
            </a:r>
            <a:r>
              <a:rPr lang="en-US" sz="1600" dirty="0"/>
              <a:t> </a:t>
            </a:r>
            <a:r>
              <a:rPr lang="en-US" sz="1600" dirty="0" err="1"/>
              <a:t>pourquoi</a:t>
            </a:r>
            <a:endParaRPr lang="en-US" sz="1600" dirty="0"/>
          </a:p>
          <a:p>
            <a:pPr marL="400050" indent="-285750" defTabSz="914400">
              <a:lnSpc>
                <a:spcPct val="120000"/>
              </a:lnSpc>
              <a:buFont typeface="Wingdings" panose="05000000000000000000" pitchFamily="2" charset="2"/>
              <a:buChar char="Ø"/>
            </a:pPr>
            <a:endParaRPr lang="en-US" sz="1600" dirty="0"/>
          </a:p>
          <a:p>
            <a:pPr marL="400050" indent="-285750" defTabSz="914400">
              <a:lnSpc>
                <a:spcPct val="120000"/>
              </a:lnSpc>
              <a:buFont typeface="Wingdings" panose="05000000000000000000" pitchFamily="2" charset="2"/>
              <a:buChar char="Ø"/>
            </a:pPr>
            <a:r>
              <a:rPr lang="en-US" sz="1600" dirty="0" err="1"/>
              <a:t>Comprendre</a:t>
            </a:r>
            <a:r>
              <a:rPr lang="en-US" sz="1600" dirty="0"/>
              <a:t> </a:t>
            </a:r>
            <a:r>
              <a:rPr lang="en-US" sz="1600" dirty="0" err="1"/>
              <a:t>ces</a:t>
            </a:r>
            <a:r>
              <a:rPr lang="en-US" sz="1600" dirty="0"/>
              <a:t> </a:t>
            </a:r>
            <a:r>
              <a:rPr lang="en-US" sz="1600" dirty="0" err="1"/>
              <a:t>plateformes</a:t>
            </a:r>
            <a:r>
              <a:rPr lang="en-US" sz="1600" dirty="0"/>
              <a:t> </a:t>
            </a:r>
            <a:r>
              <a:rPr lang="en-US" sz="1600" dirty="0" err="1"/>
              <a:t>est</a:t>
            </a:r>
            <a:r>
              <a:rPr lang="en-US" sz="1600" dirty="0"/>
              <a:t> </a:t>
            </a:r>
            <a:r>
              <a:rPr lang="en-US" sz="1600" dirty="0" err="1"/>
              <a:t>essentiel</a:t>
            </a:r>
            <a:r>
              <a:rPr lang="en-US" sz="1600" dirty="0"/>
              <a:t> pour </a:t>
            </a:r>
            <a:r>
              <a:rPr lang="en-US" sz="1600" dirty="0" err="1"/>
              <a:t>choisir</a:t>
            </a:r>
            <a:r>
              <a:rPr lang="en-US" sz="1600" dirty="0"/>
              <a:t> la solution </a:t>
            </a:r>
            <a:r>
              <a:rPr lang="en-US" sz="1600" dirty="0" err="1"/>
              <a:t>optimale</a:t>
            </a:r>
            <a:endParaRPr lang="en-US" sz="1600" dirty="0"/>
          </a:p>
        </p:txBody>
      </p:sp>
      <p:pic>
        <p:nvPicPr>
          <p:cNvPr id="5" name="Espace réservé du contenu 4" descr="Disque dur en forme de nuage avec câbles">
            <a:extLst>
              <a:ext uri="{FF2B5EF4-FFF2-40B4-BE49-F238E27FC236}">
                <a16:creationId xmlns:a16="http://schemas.microsoft.com/office/drawing/2014/main" id="{4003E9BF-D0C8-4C59-ACC2-36BC49977F2A}"/>
              </a:ext>
            </a:extLst>
          </p:cNvPr>
          <p:cNvPicPr>
            <a:picLocks noGrp="1" noChangeAspect="1"/>
          </p:cNvPicPr>
          <p:nvPr>
            <p:ph sz="half" idx="1"/>
          </p:nvPr>
        </p:nvPicPr>
        <p:blipFill>
          <a:blip r:embed="rId3"/>
          <a:stretch>
            <a:fillRect/>
          </a:stretch>
        </p:blipFill>
        <p:spPr>
          <a:xfrm>
            <a:off x="5318546" y="2442521"/>
            <a:ext cx="3511129" cy="2001343"/>
          </a:xfrm>
          <a:prstGeom prst="rect">
            <a:avLst/>
          </a:prstGeom>
        </p:spPr>
      </p:pic>
    </p:spTree>
    <p:extLst>
      <p:ext uri="{BB962C8B-B14F-4D97-AF65-F5344CB8AC3E}">
        <p14:creationId xmlns:p14="http://schemas.microsoft.com/office/powerpoint/2010/main" val="41083112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a:t>AWS SageMaker</a:t>
            </a:r>
          </a:p>
        </p:txBody>
      </p:sp>
      <p:sp>
        <p:nvSpPr>
          <p:cNvPr id="3" name="Content Placeholder 2"/>
          <p:cNvSpPr>
            <a:spLocks noGrp="1"/>
          </p:cNvSpPr>
          <p:nvPr>
            <p:ph idx="1"/>
          </p:nvPr>
        </p:nvSpPr>
        <p:spPr/>
        <p:txBody>
          <a:bodyPr>
            <a:normAutofit fontScale="47500" lnSpcReduction="20000"/>
          </a:bodyPr>
          <a:lstStyle/>
          <a:p>
            <a:pPr marL="0" indent="0">
              <a:buNone/>
            </a:pPr>
            <a:br>
              <a:rPr lang="fr-FR" dirty="0"/>
            </a:br>
            <a:r>
              <a:rPr lang="fr-FR" b="1" dirty="0"/>
              <a:t>🔎 Présentation</a:t>
            </a:r>
            <a:endParaRPr lang="fr-FR" dirty="0"/>
          </a:p>
          <a:p>
            <a:r>
              <a:rPr lang="fr-FR" dirty="0"/>
              <a:t>AWS </a:t>
            </a:r>
            <a:r>
              <a:rPr lang="fr-FR" dirty="0" err="1"/>
              <a:t>SageMaker</a:t>
            </a:r>
            <a:r>
              <a:rPr lang="fr-FR" dirty="0"/>
              <a:t> est une plateforme complète d’Amazon pour développer, entraîner et déployer des modèles de machine </a:t>
            </a:r>
            <a:r>
              <a:rPr lang="fr-FR" dirty="0" err="1"/>
              <a:t>learning</a:t>
            </a:r>
            <a:r>
              <a:rPr lang="fr-FR" dirty="0"/>
              <a:t> à grande échelle. Elle est conçue pour les ingénieurs data, les développeurs et les équipes ML/DevOps.</a:t>
            </a:r>
          </a:p>
          <a:p>
            <a:pPr marL="0" indent="0">
              <a:buNone/>
            </a:pPr>
            <a:br>
              <a:rPr lang="fr-FR" dirty="0"/>
            </a:br>
            <a:r>
              <a:rPr lang="fr-FR" b="1" dirty="0"/>
              <a:t>✅ Avantages</a:t>
            </a:r>
            <a:endParaRPr lang="fr-FR" dirty="0"/>
          </a:p>
          <a:p>
            <a:r>
              <a:rPr lang="fr-FR" dirty="0"/>
              <a:t>- Environnement entièrement géré (notebooks, pipelines, training, </a:t>
            </a:r>
            <a:r>
              <a:rPr lang="fr-FR" dirty="0" err="1"/>
              <a:t>deployment</a:t>
            </a:r>
            <a:r>
              <a:rPr lang="fr-FR" dirty="0"/>
              <a:t>)</a:t>
            </a:r>
          </a:p>
          <a:p>
            <a:r>
              <a:rPr lang="fr-FR" dirty="0"/>
              <a:t>- Compatible avec des </a:t>
            </a:r>
            <a:r>
              <a:rPr lang="fr-FR" dirty="0" err="1"/>
              <a:t>frameworks</a:t>
            </a:r>
            <a:r>
              <a:rPr lang="fr-FR" dirty="0"/>
              <a:t> populaires (</a:t>
            </a:r>
            <a:r>
              <a:rPr lang="fr-FR" dirty="0" err="1"/>
              <a:t>TensorFlow</a:t>
            </a:r>
            <a:r>
              <a:rPr lang="fr-FR" dirty="0"/>
              <a:t>, </a:t>
            </a:r>
            <a:r>
              <a:rPr lang="fr-FR" dirty="0" err="1"/>
              <a:t>PyTorch</a:t>
            </a:r>
            <a:r>
              <a:rPr lang="fr-FR" dirty="0"/>
              <a:t>, </a:t>
            </a:r>
            <a:r>
              <a:rPr lang="fr-FR" dirty="0" err="1"/>
              <a:t>XGBoost</a:t>
            </a:r>
            <a:r>
              <a:rPr lang="fr-FR" dirty="0"/>
              <a:t>)</a:t>
            </a:r>
          </a:p>
          <a:p>
            <a:r>
              <a:rPr lang="fr-FR" dirty="0"/>
              <a:t>- Support du </a:t>
            </a:r>
            <a:r>
              <a:rPr lang="fr-FR" b="1" dirty="0"/>
              <a:t>**temps réel**</a:t>
            </a:r>
            <a:r>
              <a:rPr lang="fr-FR" dirty="0"/>
              <a:t> avec </a:t>
            </a:r>
            <a:r>
              <a:rPr lang="fr-FR" dirty="0" err="1"/>
              <a:t>endpoints</a:t>
            </a:r>
            <a:r>
              <a:rPr lang="fr-FR" dirty="0"/>
              <a:t> d’API</a:t>
            </a:r>
          </a:p>
          <a:p>
            <a:r>
              <a:rPr lang="fr-FR" dirty="0"/>
              <a:t>- Intégration parfaite avec tous les services AWS (S3, Lambda, </a:t>
            </a:r>
            <a:r>
              <a:rPr lang="fr-FR" dirty="0" err="1"/>
              <a:t>CloudWatch</a:t>
            </a:r>
            <a:r>
              <a:rPr lang="fr-FR" dirty="0"/>
              <a:t>)</a:t>
            </a:r>
          </a:p>
          <a:p>
            <a:r>
              <a:rPr lang="fr-FR" dirty="0"/>
              <a:t>- Supporte les pipelines </a:t>
            </a:r>
            <a:r>
              <a:rPr lang="fr-FR" b="1" dirty="0"/>
              <a:t>**CI/CD**</a:t>
            </a:r>
            <a:r>
              <a:rPr lang="fr-FR" dirty="0"/>
              <a:t> via AWS </a:t>
            </a:r>
            <a:r>
              <a:rPr lang="fr-FR" dirty="0" err="1"/>
              <a:t>CodePipeline</a:t>
            </a:r>
            <a:r>
              <a:rPr lang="fr-FR" dirty="0"/>
              <a:t>, Jenkins, etc.</a:t>
            </a:r>
          </a:p>
          <a:p>
            <a:br>
              <a:rPr lang="fr-FR" dirty="0"/>
            </a:br>
            <a:r>
              <a:rPr lang="fr-FR" b="1" dirty="0"/>
              <a:t>⚠️ Inconvénients</a:t>
            </a:r>
            <a:endParaRPr lang="fr-FR" dirty="0"/>
          </a:p>
          <a:p>
            <a:r>
              <a:rPr lang="fr-FR" dirty="0"/>
              <a:t>- Interface complexe pour les débutants</a:t>
            </a:r>
          </a:p>
          <a:p>
            <a:r>
              <a:rPr lang="fr-FR" dirty="0"/>
              <a:t>- Peu adapté à des utilisateurs non techniques</a:t>
            </a:r>
          </a:p>
          <a:p>
            <a:r>
              <a:rPr lang="fr-FR" dirty="0"/>
              <a:t>- Peut être coûteux sans configuration fine</a:t>
            </a:r>
          </a:p>
          <a:p>
            <a:r>
              <a:rPr lang="fr-FR" dirty="0"/>
              <a:t>- Nécessite souvent une bonne maîtrise d’AWS IAM (droits)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a:t>Azure ML Studio</a:t>
            </a:r>
          </a:p>
        </p:txBody>
      </p:sp>
      <p:sp>
        <p:nvSpPr>
          <p:cNvPr id="3" name="Content Placeholder 2"/>
          <p:cNvSpPr>
            <a:spLocks noGrp="1"/>
          </p:cNvSpPr>
          <p:nvPr>
            <p:ph idx="1"/>
          </p:nvPr>
        </p:nvSpPr>
        <p:spPr/>
        <p:txBody>
          <a:bodyPr>
            <a:normAutofit fontScale="47500" lnSpcReduction="20000"/>
          </a:bodyPr>
          <a:lstStyle/>
          <a:p>
            <a:pPr marL="0" indent="0">
              <a:buNone/>
            </a:pPr>
            <a:r>
              <a:rPr lang="fr-FR" b="1" dirty="0"/>
              <a:t>🔎 Présentation</a:t>
            </a:r>
            <a:endParaRPr lang="fr-FR" dirty="0"/>
          </a:p>
          <a:p>
            <a:r>
              <a:rPr lang="fr-FR" dirty="0"/>
              <a:t>Azure Machine Learning Studio est une plateforme d’intelligence artificielle de Microsoft qui permet de construire, entraîner et déployer facilement des modèles ML et </a:t>
            </a:r>
            <a:r>
              <a:rPr lang="fr-FR" dirty="0" err="1"/>
              <a:t>AutoML</a:t>
            </a:r>
            <a:r>
              <a:rPr lang="fr-FR" dirty="0"/>
              <a:t>, avec une interface utilisateur visuelle et intuitive.</a:t>
            </a:r>
          </a:p>
          <a:p>
            <a:endParaRPr lang="fr-FR" b="1" dirty="0"/>
          </a:p>
          <a:p>
            <a:pPr marL="0" indent="0">
              <a:buNone/>
            </a:pPr>
            <a:r>
              <a:rPr lang="fr-FR" b="1" dirty="0"/>
              <a:t>✅ Avantages</a:t>
            </a:r>
            <a:endParaRPr lang="fr-FR" dirty="0"/>
          </a:p>
          <a:p>
            <a:r>
              <a:rPr lang="fr-FR" dirty="0"/>
              <a:t>- </a:t>
            </a:r>
            <a:r>
              <a:rPr lang="fr-FR" b="1" dirty="0"/>
              <a:t>Interface très intuitive</a:t>
            </a:r>
            <a:r>
              <a:rPr lang="fr-FR" dirty="0"/>
              <a:t> avec blocs glisser-déposer</a:t>
            </a:r>
          </a:p>
          <a:p>
            <a:r>
              <a:rPr lang="fr-FR" dirty="0"/>
              <a:t>- Parfait pour projets académiques ou prototypage rapide</a:t>
            </a:r>
          </a:p>
          <a:p>
            <a:r>
              <a:rPr lang="fr-FR" dirty="0"/>
              <a:t>- Supporte le </a:t>
            </a:r>
            <a:r>
              <a:rPr lang="fr-FR" b="1" dirty="0" err="1"/>
              <a:t>AutoML</a:t>
            </a:r>
            <a:r>
              <a:rPr lang="fr-FR" b="1" dirty="0"/>
              <a:t> </a:t>
            </a:r>
            <a:r>
              <a:rPr lang="fr-FR" dirty="0"/>
              <a:t>(automatisation du training)</a:t>
            </a:r>
          </a:p>
          <a:p>
            <a:r>
              <a:rPr lang="fr-FR" dirty="0"/>
              <a:t>- Intégration native avec GitHub, Azure DevOps, VS Code</a:t>
            </a:r>
          </a:p>
          <a:p>
            <a:r>
              <a:rPr lang="fr-FR" dirty="0"/>
              <a:t>- Environnements notebooks gérés (</a:t>
            </a:r>
            <a:r>
              <a:rPr lang="fr-FR" dirty="0" err="1"/>
              <a:t>Jupyter</a:t>
            </a:r>
            <a:r>
              <a:rPr lang="fr-FR" dirty="0"/>
              <a:t>)</a:t>
            </a:r>
          </a:p>
          <a:p>
            <a:r>
              <a:rPr lang="fr-FR" dirty="0"/>
              <a:t>- </a:t>
            </a:r>
            <a:r>
              <a:rPr lang="fr-FR" b="1" dirty="0"/>
              <a:t>Free Tier</a:t>
            </a:r>
            <a:r>
              <a:rPr lang="fr-FR" dirty="0"/>
              <a:t> disponible</a:t>
            </a:r>
          </a:p>
          <a:p>
            <a:pPr marL="0" indent="0">
              <a:buNone/>
            </a:pPr>
            <a:endParaRPr lang="fr-FR" b="1" dirty="0"/>
          </a:p>
          <a:p>
            <a:pPr marL="0" indent="0">
              <a:buNone/>
            </a:pPr>
            <a:r>
              <a:rPr lang="fr-FR" b="1" dirty="0"/>
              <a:t>⚠️ Inconvénients</a:t>
            </a:r>
            <a:endParaRPr lang="fr-FR" dirty="0"/>
          </a:p>
          <a:p>
            <a:r>
              <a:rPr lang="fr-FR" dirty="0"/>
              <a:t>- Moins de liberté que sur AWS pour des projets très complexes</a:t>
            </a:r>
          </a:p>
          <a:p>
            <a:r>
              <a:rPr lang="fr-FR" dirty="0"/>
              <a:t>- Certaines fonctionnalités avancées sont réservées aux comptes payants</a:t>
            </a:r>
          </a:p>
          <a:p>
            <a:r>
              <a:rPr lang="fr-FR" dirty="0"/>
              <a:t>- Documentation parfois dispersée entre services Azure</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Google Vertex AI</a:t>
            </a:r>
          </a:p>
        </p:txBody>
      </p:sp>
      <p:sp>
        <p:nvSpPr>
          <p:cNvPr id="3" name="Content Placeholder 2"/>
          <p:cNvSpPr>
            <a:spLocks noGrp="1"/>
          </p:cNvSpPr>
          <p:nvPr>
            <p:ph idx="1"/>
          </p:nvPr>
        </p:nvSpPr>
        <p:spPr/>
        <p:txBody>
          <a:bodyPr>
            <a:normAutofit fontScale="47500" lnSpcReduction="20000"/>
          </a:bodyPr>
          <a:lstStyle/>
          <a:p>
            <a:pPr marL="0" indent="0">
              <a:buNone/>
            </a:pPr>
            <a:r>
              <a:rPr lang="fr-FR" b="1" dirty="0"/>
              <a:t>🔎 Présentation</a:t>
            </a:r>
            <a:endParaRPr lang="fr-FR" dirty="0"/>
          </a:p>
          <a:p>
            <a:r>
              <a:rPr lang="fr-FR" dirty="0"/>
              <a:t>Vertex AI est la plateforme unifiée de machine </a:t>
            </a:r>
            <a:r>
              <a:rPr lang="fr-FR" dirty="0" err="1"/>
              <a:t>learning</a:t>
            </a:r>
            <a:r>
              <a:rPr lang="fr-FR" dirty="0"/>
              <a:t> de Google Cloud. Elle remplace les anciens services AI Platform et offre une infrastructure puissante pour l’entraînement, la gestion et le déploiement des modèles.</a:t>
            </a:r>
          </a:p>
          <a:p>
            <a:pPr marL="0" indent="0">
              <a:buNone/>
            </a:pPr>
            <a:br>
              <a:rPr lang="fr-FR" dirty="0"/>
            </a:br>
            <a:r>
              <a:rPr lang="fr-FR" b="1" dirty="0"/>
              <a:t>✅ Avantages</a:t>
            </a:r>
            <a:endParaRPr lang="fr-FR" dirty="0"/>
          </a:p>
          <a:p>
            <a:r>
              <a:rPr lang="fr-FR" dirty="0"/>
              <a:t>- Excellente performance et scalabilité</a:t>
            </a:r>
          </a:p>
          <a:p>
            <a:r>
              <a:rPr lang="fr-FR" dirty="0"/>
              <a:t>- Intégration native avec </a:t>
            </a:r>
            <a:r>
              <a:rPr lang="fr-FR" b="1" dirty="0"/>
              <a:t>**</a:t>
            </a:r>
            <a:r>
              <a:rPr lang="fr-FR" b="1" dirty="0" err="1"/>
              <a:t>BigQuery</a:t>
            </a:r>
            <a:r>
              <a:rPr lang="fr-FR" b="1" dirty="0"/>
              <a:t>**</a:t>
            </a:r>
            <a:r>
              <a:rPr lang="fr-FR" dirty="0"/>
              <a:t>, </a:t>
            </a:r>
            <a:r>
              <a:rPr lang="fr-FR" dirty="0" err="1"/>
              <a:t>AutoML</a:t>
            </a:r>
            <a:r>
              <a:rPr lang="fr-FR" dirty="0"/>
              <a:t>, Notebooks, GCS</a:t>
            </a:r>
          </a:p>
          <a:p>
            <a:r>
              <a:rPr lang="fr-FR" dirty="0"/>
              <a:t>- Déploiement </a:t>
            </a:r>
            <a:r>
              <a:rPr lang="fr-FR" b="1" dirty="0"/>
              <a:t>**temps réel**</a:t>
            </a:r>
            <a:r>
              <a:rPr lang="fr-FR" dirty="0"/>
              <a:t> d’API REST en quelques clics</a:t>
            </a:r>
          </a:p>
          <a:p>
            <a:r>
              <a:rPr lang="fr-FR" dirty="0"/>
              <a:t>- Supervision de modèles et </a:t>
            </a:r>
            <a:r>
              <a:rPr lang="fr-FR" b="1" dirty="0"/>
              <a:t>**</a:t>
            </a:r>
            <a:r>
              <a:rPr lang="fr-FR" b="1" dirty="0" err="1"/>
              <a:t>explainability</a:t>
            </a:r>
            <a:r>
              <a:rPr lang="fr-FR" b="1" dirty="0"/>
              <a:t> intégrée**</a:t>
            </a:r>
            <a:endParaRPr lang="fr-FR" dirty="0"/>
          </a:p>
          <a:p>
            <a:r>
              <a:rPr lang="fr-FR" dirty="0"/>
              <a:t>- Très bon support CI/CD avec Cloud </a:t>
            </a:r>
            <a:r>
              <a:rPr lang="fr-FR" dirty="0" err="1"/>
              <a:t>Build</a:t>
            </a:r>
            <a:r>
              <a:rPr lang="fr-FR" dirty="0"/>
              <a:t> et GitHub Actions</a:t>
            </a:r>
          </a:p>
          <a:p>
            <a:r>
              <a:rPr lang="fr-FR" dirty="0"/>
              <a:t>- Crédit gratuit initial pour tester</a:t>
            </a:r>
          </a:p>
          <a:p>
            <a:endParaRPr lang="fr-FR" b="1" dirty="0"/>
          </a:p>
          <a:p>
            <a:pPr marL="0" indent="0">
              <a:buNone/>
            </a:pPr>
            <a:r>
              <a:rPr lang="fr-FR" b="1" dirty="0"/>
              <a:t>⚠️ Inconvénients</a:t>
            </a:r>
            <a:endParaRPr lang="fr-FR" dirty="0"/>
          </a:p>
          <a:p>
            <a:r>
              <a:rPr lang="fr-FR" dirty="0"/>
              <a:t>- Complexité de l’environnement GCP pour les débutants</a:t>
            </a:r>
          </a:p>
          <a:p>
            <a:r>
              <a:rPr lang="fr-FR" dirty="0"/>
              <a:t>- Facturation fine qui peut surprendre</a:t>
            </a:r>
          </a:p>
          <a:p>
            <a:r>
              <a:rPr lang="fr-FR" dirty="0"/>
              <a:t>- Moins de ressources pédagogiques en français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IBM Watson Studio</a:t>
            </a:r>
          </a:p>
        </p:txBody>
      </p:sp>
      <p:sp>
        <p:nvSpPr>
          <p:cNvPr id="3" name="Content Placeholder 2"/>
          <p:cNvSpPr>
            <a:spLocks noGrp="1"/>
          </p:cNvSpPr>
          <p:nvPr>
            <p:ph idx="1"/>
          </p:nvPr>
        </p:nvSpPr>
        <p:spPr/>
        <p:txBody>
          <a:bodyPr>
            <a:normAutofit fontScale="47500" lnSpcReduction="20000"/>
          </a:bodyPr>
          <a:lstStyle/>
          <a:p>
            <a:pPr marL="0" indent="0">
              <a:buNone/>
            </a:pPr>
            <a:r>
              <a:rPr lang="fr-FR" b="1" dirty="0"/>
              <a:t>🔎 Présentation</a:t>
            </a:r>
            <a:endParaRPr lang="fr-FR" dirty="0"/>
          </a:p>
          <a:p>
            <a:r>
              <a:rPr lang="fr-FR" dirty="0"/>
              <a:t>Watson Studio est la plateforme d’IA proposée par IBM. Elle a été pionnière dans l’intégration d’outils no-code / </a:t>
            </a:r>
            <a:r>
              <a:rPr lang="fr-FR" dirty="0" err="1"/>
              <a:t>low</a:t>
            </a:r>
            <a:r>
              <a:rPr lang="fr-FR" dirty="0"/>
              <a:t>-code pour la data science et l’IA, et reste populaire dans le monde de l’entreprise.</a:t>
            </a:r>
          </a:p>
          <a:p>
            <a:endParaRPr lang="fr-FR" dirty="0"/>
          </a:p>
          <a:p>
            <a:pPr marL="0" indent="0">
              <a:buNone/>
            </a:pPr>
            <a:r>
              <a:rPr lang="fr-FR" b="1" dirty="0"/>
              <a:t>✅ Avantages</a:t>
            </a:r>
            <a:endParaRPr lang="fr-FR" dirty="0"/>
          </a:p>
          <a:p>
            <a:r>
              <a:rPr lang="fr-FR" dirty="0"/>
              <a:t>- Interface simple à prendre en main</a:t>
            </a:r>
          </a:p>
          <a:p>
            <a:r>
              <a:rPr lang="fr-FR" dirty="0"/>
              <a:t>- Très bon pour les démonstrations rapides</a:t>
            </a:r>
          </a:p>
          <a:p>
            <a:r>
              <a:rPr lang="fr-FR" dirty="0"/>
              <a:t>- Intègre SPSS, notebooks, </a:t>
            </a:r>
            <a:r>
              <a:rPr lang="fr-FR" dirty="0" err="1"/>
              <a:t>AutoAI</a:t>
            </a:r>
            <a:r>
              <a:rPr lang="fr-FR" dirty="0"/>
              <a:t> (</a:t>
            </a:r>
            <a:r>
              <a:rPr lang="fr-FR" dirty="0" err="1"/>
              <a:t>AutoML</a:t>
            </a:r>
            <a:r>
              <a:rPr lang="fr-FR" dirty="0"/>
              <a:t>)</a:t>
            </a:r>
          </a:p>
          <a:p>
            <a:r>
              <a:rPr lang="fr-FR" dirty="0"/>
              <a:t>- Hébergement de modèles avec REST API</a:t>
            </a:r>
          </a:p>
          <a:p>
            <a:r>
              <a:rPr lang="fr-FR" dirty="0"/>
              <a:t>- Offre gratuite disponible</a:t>
            </a:r>
          </a:p>
          <a:p>
            <a:pPr marL="0" indent="0">
              <a:buNone/>
            </a:pPr>
            <a:br>
              <a:rPr lang="fr-FR" dirty="0"/>
            </a:br>
            <a:r>
              <a:rPr lang="fr-FR" b="1" dirty="0"/>
              <a:t>⚠️ Inconvénients</a:t>
            </a:r>
            <a:endParaRPr lang="fr-FR" dirty="0"/>
          </a:p>
          <a:p>
            <a:r>
              <a:rPr lang="fr-FR" dirty="0"/>
              <a:t>- Moins d’évolutions récentes que les autres géants cloud</a:t>
            </a:r>
          </a:p>
          <a:p>
            <a:r>
              <a:rPr lang="fr-FR" dirty="0"/>
              <a:t>- Moins populaire chez les développeurs modernes</a:t>
            </a:r>
          </a:p>
          <a:p>
            <a:r>
              <a:rPr lang="fr-FR" dirty="0"/>
              <a:t>- Intégrations DevOps/CI limitées</a:t>
            </a:r>
          </a:p>
          <a:p>
            <a:r>
              <a:rPr lang="fr-FR" dirty="0"/>
              <a:t>- Manque de flexibilité sur les services liés au cloud hybride</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17BD7CC6-2F7F-4587-8E92-D041AB2CEB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0"/>
            <a:ext cx="914171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BE7ED1F4-19EF-4BC2-A6EA-DF1525142B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6858000"/>
          </a:xfrm>
          <a:prstGeom prst="rect">
            <a:avLst/>
          </a:prstGeom>
          <a:solidFill>
            <a:schemeClr val="tx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7" name="Group 26">
            <a:extLst>
              <a:ext uri="{FF2B5EF4-FFF2-40B4-BE49-F238E27FC236}">
                <a16:creationId xmlns:a16="http://schemas.microsoft.com/office/drawing/2014/main" id="{0EE7C14F-442F-4416-A4A9-6DA10263A4B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075420"/>
            <a:ext cx="9036544" cy="4093306"/>
            <a:chOff x="1" y="2075420"/>
            <a:chExt cx="12048729" cy="4093306"/>
          </a:xfrm>
        </p:grpSpPr>
        <p:sp>
          <p:nvSpPr>
            <p:cNvPr id="28" name="Oval 27">
              <a:extLst>
                <a:ext uri="{FF2B5EF4-FFF2-40B4-BE49-F238E27FC236}">
                  <a16:creationId xmlns:a16="http://schemas.microsoft.com/office/drawing/2014/main" id="{97AC4CCD-70AA-4916-97EA-D9C12FED17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7942191" y="2507571"/>
              <a:ext cx="3563871" cy="3563871"/>
            </a:xfrm>
            <a:prstGeom prst="ellipse">
              <a:avLst/>
            </a:prstGeom>
            <a:noFill/>
            <a:ln w="31750">
              <a:gradFill>
                <a:gsLst>
                  <a:gs pos="0">
                    <a:schemeClr val="tx2">
                      <a:lumMod val="60000"/>
                      <a:lumOff val="40000"/>
                      <a:alpha val="1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C5694289-EA59-4679-9DB4-0646321A8C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435065" y="4048931"/>
              <a:ext cx="1381607" cy="1381607"/>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32EDAD0A-6995-496D-9789-A34C66F5DC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 y="2075420"/>
              <a:ext cx="3144364" cy="3144364"/>
            </a:xfrm>
            <a:prstGeom prst="ellipse">
              <a:avLst/>
            </a:prstGeom>
            <a:gradFill>
              <a:gsLst>
                <a:gs pos="0">
                  <a:schemeClr val="tx2">
                    <a:lumMod val="75000"/>
                    <a:alpha val="20000"/>
                  </a:schemeClr>
                </a:gs>
                <a:gs pos="100000">
                  <a:schemeClr val="tx2">
                    <a:lumMod val="5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BCBBB211-248C-4F94-900A-80CD8D52F3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600000">
              <a:off x="10150845" y="4270841"/>
              <a:ext cx="1897885" cy="1897885"/>
            </a:xfrm>
            <a:prstGeom prst="ellipse">
              <a:avLst/>
            </a:prstGeom>
            <a:gradFill>
              <a:gsLst>
                <a:gs pos="0">
                  <a:schemeClr val="tx2">
                    <a:lumMod val="75000"/>
                    <a:alpha val="10000"/>
                  </a:schemeClr>
                </a:gs>
                <a:gs pos="100000">
                  <a:schemeClr val="tx2">
                    <a:lumMod val="75000"/>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Oval 31">
              <a:extLst>
                <a:ext uri="{FF2B5EF4-FFF2-40B4-BE49-F238E27FC236}">
                  <a16:creationId xmlns:a16="http://schemas.microsoft.com/office/drawing/2014/main" id="{48DCC953-87D5-419D-A529-94A9462512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046780" y="3040492"/>
              <a:ext cx="2579322" cy="2579322"/>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0F67D0B7-A0F4-47EB-8DF7-2630C056AB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224640" y="3193975"/>
              <a:ext cx="2243193" cy="2243193"/>
            </a:xfrm>
            <a:prstGeom prst="ellipse">
              <a:avLst/>
            </a:prstGeom>
            <a:noFill/>
            <a:ln w="31750">
              <a:gradFill>
                <a:gsLst>
                  <a:gs pos="0">
                    <a:schemeClr val="tx2">
                      <a:lumMod val="60000"/>
                      <a:lumOff val="40000"/>
                      <a:alpha val="10000"/>
                    </a:schemeClr>
                  </a:gs>
                  <a:gs pos="100000">
                    <a:schemeClr val="tx2">
                      <a:lumMod val="50000"/>
                      <a:alpha val="1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5" name="Rectangle 34">
            <a:extLst>
              <a:ext uri="{FF2B5EF4-FFF2-40B4-BE49-F238E27FC236}">
                <a16:creationId xmlns:a16="http://schemas.microsoft.com/office/drawing/2014/main" id="{A3919D60-F174-4FEB-9E9D-5AF6BD6597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7479052" y="1131512"/>
            <a:ext cx="2796461" cy="533439"/>
          </a:xfrm>
          <a:prstGeom prst="rect">
            <a:avLst/>
          </a:prstGeom>
          <a:gradFill flip="none" rotWithShape="1">
            <a:gsLst>
              <a:gs pos="0">
                <a:schemeClr val="tx2">
                  <a:lumMod val="40000"/>
                  <a:lumOff val="60000"/>
                  <a:alpha val="0"/>
                </a:schemeClr>
              </a:gs>
              <a:gs pos="100000">
                <a:schemeClr val="tx2">
                  <a:lumMod val="75000"/>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7" name="Group 36">
            <a:extLst>
              <a:ext uri="{FF2B5EF4-FFF2-40B4-BE49-F238E27FC236}">
                <a16:creationId xmlns:a16="http://schemas.microsoft.com/office/drawing/2014/main" id="{98EF7474-F1F7-47A7-AF33-E38A86EBF6D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444654" y="317578"/>
            <a:ext cx="411480" cy="549007"/>
            <a:chOff x="7029447" y="3514725"/>
            <a:chExt cx="1285875" cy="549007"/>
          </a:xfrm>
        </p:grpSpPr>
        <p:cxnSp>
          <p:nvCxnSpPr>
            <p:cNvPr id="38" name="Straight Connector 37">
              <a:extLst>
                <a:ext uri="{FF2B5EF4-FFF2-40B4-BE49-F238E27FC236}">
                  <a16:creationId xmlns:a16="http://schemas.microsoft.com/office/drawing/2014/main" id="{8B14C3B3-01E7-4DD2-80BC-D6605BDB3AB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9E2ED25-9BE8-462A-BE54-D3E506DBA28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33E48329-07A0-4DBB-9D0C-0614AE372F0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BED609B4-86D5-44D5-8511-42AE9B129B4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grpSp>
        <p:nvGrpSpPr>
          <p:cNvPr id="43" name="Group 42">
            <a:extLst>
              <a:ext uri="{FF2B5EF4-FFF2-40B4-BE49-F238E27FC236}">
                <a16:creationId xmlns:a16="http://schemas.microsoft.com/office/drawing/2014/main" id="{C912E1BF-76C2-49D5-A5AC-1CE20255C4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444654" y="317578"/>
            <a:ext cx="411480" cy="549007"/>
            <a:chOff x="7029447" y="3514725"/>
            <a:chExt cx="1285875" cy="549007"/>
          </a:xfrm>
        </p:grpSpPr>
        <p:cxnSp>
          <p:nvCxnSpPr>
            <p:cNvPr id="44" name="Straight Connector 43">
              <a:extLst>
                <a:ext uri="{FF2B5EF4-FFF2-40B4-BE49-F238E27FC236}">
                  <a16:creationId xmlns:a16="http://schemas.microsoft.com/office/drawing/2014/main" id="{84E6722B-B0C0-4A43-91F6-6E2D6E2D7F2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20000"/>
                    </a:schemeClr>
                  </a:gs>
                  <a:gs pos="100000">
                    <a:schemeClr val="tx2">
                      <a:lumMod val="50000"/>
                      <a:alpha val="2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8EAB6DA-9741-4668-8E47-957CD51511C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20000"/>
                    </a:schemeClr>
                  </a:gs>
                  <a:gs pos="100000">
                    <a:schemeClr val="tx2">
                      <a:lumMod val="50000"/>
                      <a:alpha val="2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E36EC6AA-9E44-4DD2-B718-EE041114141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20000"/>
                    </a:schemeClr>
                  </a:gs>
                  <a:gs pos="100000">
                    <a:schemeClr val="tx2">
                      <a:lumMod val="50000"/>
                      <a:alpha val="2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138DE653-B3C7-49E5-A3B0-6C00B260834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20000"/>
                    </a:schemeClr>
                  </a:gs>
                  <a:gs pos="100000">
                    <a:schemeClr val="tx2">
                      <a:lumMod val="50000"/>
                      <a:alpha val="2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49" name="Rectangle 48">
            <a:extLst>
              <a:ext uri="{FF2B5EF4-FFF2-40B4-BE49-F238E27FC236}">
                <a16:creationId xmlns:a16="http://schemas.microsoft.com/office/drawing/2014/main" id="{90AE89EB-4F51-4181-9475-7E1048FB3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6140785"/>
            <a:ext cx="4571997" cy="711252"/>
          </a:xfrm>
          <a:prstGeom prst="rect">
            <a:avLst/>
          </a:prstGeom>
          <a:gradFill flip="none" rotWithShape="1">
            <a:gsLst>
              <a:gs pos="10000">
                <a:schemeClr val="tx2">
                  <a:lumMod val="50000"/>
                  <a:alpha val="10000"/>
                </a:schemeClr>
              </a:gs>
              <a:gs pos="100000">
                <a:schemeClr val="tx2">
                  <a:lumMod val="60000"/>
                  <a:lumOff val="40000"/>
                  <a:alpha val="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1" name="Group 50">
            <a:extLst>
              <a:ext uri="{FF2B5EF4-FFF2-40B4-BE49-F238E27FC236}">
                <a16:creationId xmlns:a16="http://schemas.microsoft.com/office/drawing/2014/main" id="{B78285A0-9022-40FD-B520-91444BA163D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645785" y="5940560"/>
            <a:ext cx="1285875" cy="549007"/>
            <a:chOff x="7029447" y="3514725"/>
            <a:chExt cx="1285875" cy="549007"/>
          </a:xfrm>
        </p:grpSpPr>
        <p:cxnSp>
          <p:nvCxnSpPr>
            <p:cNvPr id="52" name="Straight Connector 51">
              <a:extLst>
                <a:ext uri="{FF2B5EF4-FFF2-40B4-BE49-F238E27FC236}">
                  <a16:creationId xmlns:a16="http://schemas.microsoft.com/office/drawing/2014/main" id="{0E2EED1A-F137-41BB-A555-7CDFF9C334B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3E1EC980-DEDC-41BF-995C-1D471C90EC3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1A2F9486-DC13-4EDD-82CE-7FFC6F48464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646A2475-19E5-46B8-B7FE-C2CF42971F4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a:xfrm>
            <a:off x="472230" y="4038037"/>
            <a:ext cx="3830524" cy="2087424"/>
          </a:xfrm>
          <a:noFill/>
        </p:spPr>
        <p:txBody>
          <a:bodyPr vert="horz" lIns="91440" tIns="45720" rIns="91440" bIns="45720" rtlCol="0" anchor="t">
            <a:normAutofit/>
          </a:bodyPr>
          <a:lstStyle/>
          <a:p>
            <a:pPr algn="l" defTabSz="914400">
              <a:lnSpc>
                <a:spcPct val="90000"/>
              </a:lnSpc>
            </a:pPr>
            <a:r>
              <a:rPr lang="en-US" sz="4200" kern="1200">
                <a:solidFill>
                  <a:schemeClr val="bg1"/>
                </a:solidFill>
                <a:latin typeface="+mj-lt"/>
                <a:ea typeface="+mj-ea"/>
                <a:cs typeface="+mj-cs"/>
              </a:rPr>
              <a:t>Tableau comparatif</a:t>
            </a:r>
          </a:p>
        </p:txBody>
      </p:sp>
      <p:pic>
        <p:nvPicPr>
          <p:cNvPr id="9" name="Image 8">
            <a:extLst>
              <a:ext uri="{FF2B5EF4-FFF2-40B4-BE49-F238E27FC236}">
                <a16:creationId xmlns:a16="http://schemas.microsoft.com/office/drawing/2014/main" id="{2BF31E10-E7E8-CE90-9926-81EAC4137852}"/>
              </a:ext>
            </a:extLst>
          </p:cNvPr>
          <p:cNvPicPr>
            <a:picLocks noChangeAspect="1"/>
          </p:cNvPicPr>
          <p:nvPr/>
        </p:nvPicPr>
        <p:blipFill>
          <a:blip r:embed="rId2"/>
          <a:stretch>
            <a:fillRect/>
          </a:stretch>
        </p:blipFill>
        <p:spPr>
          <a:xfrm>
            <a:off x="473519" y="1701473"/>
            <a:ext cx="8132299" cy="1097860"/>
          </a:xfrm>
          <a:prstGeom prst="rect">
            <a:avLst/>
          </a:prstGeom>
        </p:spPr>
      </p:pic>
      <p:grpSp>
        <p:nvGrpSpPr>
          <p:cNvPr id="57" name="Group 56">
            <a:extLst>
              <a:ext uri="{FF2B5EF4-FFF2-40B4-BE49-F238E27FC236}">
                <a16:creationId xmlns:a16="http://schemas.microsoft.com/office/drawing/2014/main" id="{91CD8CAA-4614-4393-ADD7-7FDFD8ABD76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6200000">
            <a:off x="317544" y="830625"/>
            <a:ext cx="304800" cy="322326"/>
            <a:chOff x="215328" y="-46937"/>
            <a:chExt cx="304800" cy="2773841"/>
          </a:xfrm>
        </p:grpSpPr>
        <p:cxnSp>
          <p:nvCxnSpPr>
            <p:cNvPr id="58" name="Straight Connector 57">
              <a:extLst>
                <a:ext uri="{FF2B5EF4-FFF2-40B4-BE49-F238E27FC236}">
                  <a16:creationId xmlns:a16="http://schemas.microsoft.com/office/drawing/2014/main" id="{89F5BF84-4D12-40EB-B3CA-72B55341A8A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3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ACF91815-2B4A-44C8-BAC2-6732AD11A92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69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523960DB-F7E9-40C5-BDC7-9700C71B186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85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A95623C8-E3C3-425E-B186-ADFF5B6702A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201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97</TotalTime>
  <Words>967</Words>
  <Application>Microsoft Office PowerPoint</Application>
  <PresentationFormat>Affichage à l'écran (4:3)</PresentationFormat>
  <Paragraphs>100</Paragraphs>
  <Slides>11</Slides>
  <Notes>2</Notes>
  <HiddenSlides>0</HiddenSlides>
  <MMClips>0</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11</vt:i4>
      </vt:variant>
    </vt:vector>
  </HeadingPairs>
  <TitlesOfParts>
    <vt:vector size="16" baseType="lpstr">
      <vt:lpstr>Aptos</vt:lpstr>
      <vt:lpstr>Arial</vt:lpstr>
      <vt:lpstr>Calibri</vt:lpstr>
      <vt:lpstr>Wingdings</vt:lpstr>
      <vt:lpstr>Office Theme</vt:lpstr>
      <vt:lpstr>AIC-108 DevOps</vt:lpstr>
      <vt:lpstr>Introduction</vt:lpstr>
      <vt:lpstr>Problème actuel chez Rocket Elevators</vt:lpstr>
      <vt:lpstr>Présentation des plateformes cloud d’intelligence artificielle</vt:lpstr>
      <vt:lpstr>AWS SageMaker</vt:lpstr>
      <vt:lpstr>Azure ML Studio</vt:lpstr>
      <vt:lpstr>Google Vertex AI</vt:lpstr>
      <vt:lpstr>IBM Watson Studio</vt:lpstr>
      <vt:lpstr>Tableau comparatif</vt:lpstr>
      <vt:lpstr>Recommandation finale</vt:lpstr>
      <vt:lpstr>Conclusion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Jeremie Pivin</dc:creator>
  <cp:keywords/>
  <dc:description>generated using python-pptx</dc:description>
  <cp:lastModifiedBy>Jeremie Pivin</cp:lastModifiedBy>
  <cp:revision>4</cp:revision>
  <dcterms:created xsi:type="dcterms:W3CDTF">2013-01-27T09:14:16Z</dcterms:created>
  <dcterms:modified xsi:type="dcterms:W3CDTF">2025-08-06T20:36:56Z</dcterms:modified>
  <cp:category/>
</cp:coreProperties>
</file>

<file path=docProps/thumbnail.jpeg>
</file>